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6" r:id="rId3"/>
    <p:sldId id="329" r:id="rId4"/>
    <p:sldId id="328" r:id="rId5"/>
    <p:sldId id="330" r:id="rId6"/>
    <p:sldId id="331" r:id="rId7"/>
    <p:sldId id="332" r:id="rId8"/>
    <p:sldId id="342" r:id="rId9"/>
    <p:sldId id="333" r:id="rId10"/>
    <p:sldId id="334" r:id="rId11"/>
    <p:sldId id="343" r:id="rId12"/>
    <p:sldId id="336" r:id="rId13"/>
    <p:sldId id="337" r:id="rId14"/>
    <p:sldId id="344" r:id="rId15"/>
    <p:sldId id="338" r:id="rId16"/>
    <p:sldId id="34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9" autoAdjust="0"/>
    <p:restoredTop sz="84000" autoAdjust="0"/>
  </p:normalViewPr>
  <p:slideViewPr>
    <p:cSldViewPr snapToGrid="0">
      <p:cViewPr varScale="1">
        <p:scale>
          <a:sx n="70" d="100"/>
          <a:sy n="70" d="100"/>
        </p:scale>
        <p:origin x="136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FD8F00-EDFB-4043-B29D-94FBBF9FDD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9C4E8-A2C2-48AA-93F1-7FD9FB3602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D4CB5-AEDD-4562-8A4E-8192076D3BA5}" type="datetime2">
              <a:rPr lang="en-IN" smtClean="0"/>
              <a:t>Wednesday, 07 June 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0F562-A728-4007-9BB1-9D335EA123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Project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5A05F-B335-4350-8959-88460A6F14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448CF-4F20-41DD-9E4F-53FF0FEF03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23588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B30D0-6D90-43F5-9060-F929F9458CC3}" type="datetime2">
              <a:rPr lang="en-IN" smtClean="0"/>
              <a:t>Wednesday, 07 June 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BBAA5-0108-4E33-BCA3-9DAC534B7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02428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in city not with trees and wildlife</a:t>
            </a:r>
          </a:p>
          <a:p>
            <a:r>
              <a:rPr lang="en-US" dirty="0"/>
              <a:t>When overlapping algo : we apply NMS -&gt; accurate class is fetched</a:t>
            </a:r>
          </a:p>
          <a:p>
            <a:r>
              <a:rPr lang="en-US" dirty="0"/>
              <a:t>Intersection over Union NMS : Non maximum separation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3B30D0-6D90-43F5-9060-F929F9458CC3}" type="datetime2">
              <a:rPr lang="en-IN" smtClean="0"/>
              <a:t>Wednesday, 07 June 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BBAA5-0108-4E33-BCA3-9DAC534B7F2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1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FAPG : Fast Average Pee Group filter : to remove noise from the frame or video</a:t>
            </a:r>
          </a:p>
          <a:p>
            <a:r>
              <a:rPr lang="en-US" dirty="0"/>
              <a:t>DRCNN-TSOA : Deep Residual CNN –TSO algorithm to perform the video preprocessing</a:t>
            </a:r>
          </a:p>
          <a:p>
            <a:r>
              <a:rPr lang="en-US" dirty="0"/>
              <a:t>4) HOS : Hybrid Optimization Scheme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3B30D0-6D90-43F5-9060-F929F9458CC3}" type="datetime2">
              <a:rPr lang="en-IN" smtClean="0"/>
              <a:t>Wednesday, 07 June 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BBAA5-0108-4E33-BCA3-9DAC534B7F2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611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Nunito" panose="020B0604020202020204" pitchFamily="2" charset="0"/>
              </a:rPr>
              <a:t>Convolutional Neural Network consists of multiple layers like the input layer, Convolutional layer, Pooling layer, and fully connected layers. 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3B30D0-6D90-43F5-9060-F929F9458CC3}" type="datetime2">
              <a:rPr lang="en-IN" smtClean="0"/>
              <a:t>Wednesday, 07 June 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BBAA5-0108-4E33-BCA3-9DAC534B7F2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686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 : Average Precision</a:t>
            </a:r>
          </a:p>
          <a:p>
            <a:r>
              <a:rPr lang="en-US" dirty="0"/>
              <a:t>FPS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3B30D0-6D90-43F5-9060-F929F9458CC3}" type="datetime2">
              <a:rPr lang="en-IN" smtClean="0"/>
              <a:t>Wednesday, 07 June 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BBAA5-0108-4E33-BCA3-9DAC534B7F2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74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&lt;#&gt;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169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12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63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831" y="6356350"/>
            <a:ext cx="4892511" cy="36511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Animal Intrusion Detection System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3947" y="6356351"/>
            <a:ext cx="418708" cy="365119"/>
          </a:xfrm>
        </p:spPr>
        <p:txBody>
          <a:bodyPr/>
          <a:lstStyle/>
          <a:p>
            <a:fld id="{DDF44886-479B-4F23-9C6D-A3DC45C8D44E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B6270D-A221-49FB-8F86-90EDD126B613}"/>
              </a:ext>
            </a:extLst>
          </p:cNvPr>
          <p:cNvCxnSpPr/>
          <p:nvPr userDrawn="1"/>
        </p:nvCxnSpPr>
        <p:spPr>
          <a:xfrm>
            <a:off x="254524" y="801278"/>
            <a:ext cx="11462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670E61C-5D39-DD12-EBFC-A880DEA17068}"/>
              </a:ext>
            </a:extLst>
          </p:cNvPr>
          <p:cNvSpPr txBox="1">
            <a:spLocks/>
          </p:cNvSpPr>
          <p:nvPr userDrawn="1"/>
        </p:nvSpPr>
        <p:spPr>
          <a:xfrm>
            <a:off x="9153428" y="6363190"/>
            <a:ext cx="1781666" cy="378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dirty="0"/>
              <a:t>Wednesday, 07 June 2023</a:t>
            </a:r>
            <a:endParaRPr lang="en-IN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ADA3EA3-CAA5-F232-F9AE-A3EFF3613FB3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49"/>
            <a:ext cx="2913668" cy="378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dirty="0"/>
              <a:t>Abhishek Kr Rabidas &amp; Siddharth Priyadarshi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78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Wednesday, 07 June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Animal Intrusion Detection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56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12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90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4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3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90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49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725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11225"/>
            <a:ext cx="10515600" cy="356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Project Title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&lt;#&gt;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DDBC9-6EAF-42C0-B7F9-0012270D756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963"/>
            <a:ext cx="1754087" cy="756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4E2FE0-A28D-40BA-BDB8-2BB6E9D190F0}"/>
              </a:ext>
            </a:extLst>
          </p:cNvPr>
          <p:cNvSpPr txBox="1"/>
          <p:nvPr userDrawn="1"/>
        </p:nvSpPr>
        <p:spPr>
          <a:xfrm>
            <a:off x="7616858" y="56562"/>
            <a:ext cx="3736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Poppins" panose="00000500000000000000" pitchFamily="2" charset="0"/>
              </a:rPr>
              <a:t>Department of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0" i="0" dirty="0">
                <a:solidFill>
                  <a:schemeClr val="accent1">
                    <a:lumMod val="50000"/>
                  </a:schemeClr>
                </a:solidFill>
                <a:effectLst/>
                <a:latin typeface="Poppins" panose="00000500000000000000" pitchFamily="2" charset="0"/>
              </a:rPr>
              <a:t>Computer Science and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16C436-E973-4A98-B077-27AB1C40157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39" y="56562"/>
            <a:ext cx="2560948" cy="5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69DFE9-1F5E-4A9B-8F81-3A24AE13F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431" y="939080"/>
            <a:ext cx="9315138" cy="2013670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B.Tech. 8</a:t>
            </a:r>
            <a:r>
              <a:rPr lang="en-US" sz="2200" b="1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Semester Major Project Presentation</a:t>
            </a:r>
          </a:p>
          <a:p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Animal Intrusion Detection System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96D54-DEB2-EC1B-BAC5-357C6CAB689E}"/>
              </a:ext>
            </a:extLst>
          </p:cNvPr>
          <p:cNvSpPr txBox="1"/>
          <p:nvPr/>
        </p:nvSpPr>
        <p:spPr>
          <a:xfrm>
            <a:off x="4843462" y="6019800"/>
            <a:ext cx="2505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7</a:t>
            </a:r>
            <a:r>
              <a:rPr lang="en-US" sz="2200" b="1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2023</a:t>
            </a:r>
            <a:endParaRPr lang="en-IN" sz="22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D2E1C-54DB-DCDD-FA9A-EC5330B1D4B3}"/>
              </a:ext>
            </a:extLst>
          </p:cNvPr>
          <p:cNvSpPr txBox="1"/>
          <p:nvPr/>
        </p:nvSpPr>
        <p:spPr>
          <a:xfrm>
            <a:off x="1000124" y="3023919"/>
            <a:ext cx="8105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pPr algn="l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Name(s): Abhishek Kr.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Rabidas, Siddharth Priyadarshi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Number(s): 1901341007, 1901341032</a:t>
            </a:r>
          </a:p>
          <a:p>
            <a:pPr algn="l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Branch: Computer Science and Engineering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EEACB-E1BC-4E0D-F6CD-ACFE4194C18F}"/>
              </a:ext>
            </a:extLst>
          </p:cNvPr>
          <p:cNvSpPr txBox="1"/>
          <p:nvPr/>
        </p:nvSpPr>
        <p:spPr>
          <a:xfrm>
            <a:off x="7019925" y="4637722"/>
            <a:ext cx="4752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pPr algn="l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Mr. Satyabrat Sahoo</a:t>
            </a:r>
          </a:p>
          <a:p>
            <a:pPr algn="l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Designation: HOD, CSE</a:t>
            </a:r>
          </a:p>
          <a:p>
            <a:pPr algn="l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Department: Computer Science and Engineering</a:t>
            </a:r>
            <a:endParaRPr lang="en-IN" sz="1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43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64D-88AC-4C07-BDEE-FCBD3F8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421"/>
            <a:ext cx="10515600" cy="732155"/>
          </a:xfrm>
        </p:spPr>
        <p:txBody>
          <a:bodyPr/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8. Data Flow Diagram(DFD) </a:t>
            </a:r>
            <a:endParaRPr lang="en-IN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DB4-D9E2-448D-9E4C-1D3486B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/>
              <a:t>Proje</a:t>
            </a: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Animal Intrusion Detection System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328F-86E4-4DED-9344-B81C2F0E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10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8B94A1-D89E-2975-5E02-F1F754A713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70" y="1999889"/>
            <a:ext cx="3872239" cy="329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79EE67-9783-ED5A-12B5-33647D33F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96" y="1157292"/>
            <a:ext cx="3374505" cy="413455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024656-234D-66E4-8D90-64A4BE473665}"/>
              </a:ext>
            </a:extLst>
          </p:cNvPr>
          <p:cNvSpPr txBox="1"/>
          <p:nvPr/>
        </p:nvSpPr>
        <p:spPr>
          <a:xfrm>
            <a:off x="1741251" y="5291847"/>
            <a:ext cx="201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9413E-DCB6-ACB6-7ECD-B3D24D5CAD0B}"/>
              </a:ext>
            </a:extLst>
          </p:cNvPr>
          <p:cNvSpPr txBox="1"/>
          <p:nvPr/>
        </p:nvSpPr>
        <p:spPr>
          <a:xfrm>
            <a:off x="8093413" y="5389123"/>
            <a:ext cx="179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182182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C87044-3C85-7D8D-02BF-0F8C3CBA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Animal Intrusion Detection System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A83AB-5FA5-75D1-4C32-0A7382FE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B9CEE-807C-F0E1-FE62-98CCC5920D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03894"/>
            <a:ext cx="3111631" cy="472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CCB4C-5AAD-FE35-A07A-F035EC79F5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520" y="1626548"/>
            <a:ext cx="3481178" cy="40035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A8617-10E3-CDA4-D616-F7FC1817E926}"/>
              </a:ext>
            </a:extLst>
          </p:cNvPr>
          <p:cNvSpPr txBox="1"/>
          <p:nvPr/>
        </p:nvSpPr>
        <p:spPr>
          <a:xfrm>
            <a:off x="1426113" y="5630054"/>
            <a:ext cx="193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CDF3D-8EA5-2B09-AEBB-C47C1046350C}"/>
              </a:ext>
            </a:extLst>
          </p:cNvPr>
          <p:cNvSpPr txBox="1"/>
          <p:nvPr/>
        </p:nvSpPr>
        <p:spPr>
          <a:xfrm>
            <a:off x="7802245" y="5630054"/>
            <a:ext cx="11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2.1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2DBBC-9A40-E621-8D61-536185191BC1}"/>
              </a:ext>
            </a:extLst>
          </p:cNvPr>
          <p:cNvSpPr txBox="1"/>
          <p:nvPr/>
        </p:nvSpPr>
        <p:spPr>
          <a:xfrm>
            <a:off x="1575880" y="4400025"/>
            <a:ext cx="40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1149763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64D-88AC-4C07-BDEE-FCBD3F8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421"/>
            <a:ext cx="10515600" cy="732155"/>
          </a:xfrm>
        </p:spPr>
        <p:txBody>
          <a:bodyPr/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9. Results and Discussion</a:t>
            </a:r>
            <a:endParaRPr lang="en-IN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DB4-D9E2-448D-9E4C-1D3486B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Animal Intrusion Detection System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328F-86E4-4DED-9344-B81C2F0E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12</a:t>
            </a:fld>
            <a:endParaRPr lang="en-IN"/>
          </a:p>
        </p:txBody>
      </p:sp>
      <p:pic>
        <p:nvPicPr>
          <p:cNvPr id="8" name="Content Placeholder 7" descr="A picture containing text, screenshot, line, number&#10;&#10;Description automatically generated">
            <a:extLst>
              <a:ext uri="{FF2B5EF4-FFF2-40B4-BE49-F238E27FC236}">
                <a16:creationId xmlns:a16="http://schemas.microsoft.com/office/drawing/2014/main" id="{56B4F8AD-7C74-E1A3-44A5-EDAFBE519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31" y="1936989"/>
            <a:ext cx="5389999" cy="4256947"/>
          </a:xfrm>
        </p:spPr>
      </p:pic>
    </p:spTree>
    <p:extLst>
      <p:ext uri="{BB962C8B-B14F-4D97-AF65-F5344CB8AC3E}">
        <p14:creationId xmlns:p14="http://schemas.microsoft.com/office/powerpoint/2010/main" val="4254868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64D-88AC-4C07-BDEE-FCBD3F8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421"/>
            <a:ext cx="10515600" cy="732155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10. Screengrabs of Running Project Environment</a:t>
            </a:r>
            <a:endParaRPr lang="en-IN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DB4-D9E2-448D-9E4C-1D3486B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Animal Intrusion Detection System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328F-86E4-4DED-9344-B81C2F0E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13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5E272-5928-542A-F3AD-4CCC56636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2" b="6392"/>
          <a:stretch/>
        </p:blipFill>
        <p:spPr>
          <a:xfrm>
            <a:off x="382471" y="2519220"/>
            <a:ext cx="5731510" cy="281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A1D4A-C290-7E4A-30F8-CA84358F7C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03" y="2519220"/>
            <a:ext cx="5722620" cy="2811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215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7712E-B6AB-BD7B-B1A1-B013676A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83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Live Demonstration(Detection + Alert)</a:t>
            </a:r>
          </a:p>
        </p:txBody>
      </p:sp>
      <p:pic>
        <p:nvPicPr>
          <p:cNvPr id="7" name="Content Placeholder 6" descr="A picture containing text, computer, computer, screenshot&#10;&#10;Description automatically generated">
            <a:extLst>
              <a:ext uri="{FF2B5EF4-FFF2-40B4-BE49-F238E27FC236}">
                <a16:creationId xmlns:a16="http://schemas.microsoft.com/office/drawing/2014/main" id="{D018ED46-4B87-69F9-9E2D-57877558F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5" y="1960392"/>
            <a:ext cx="5861276" cy="439595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59673-8E49-8288-46C9-94102EA5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4472C4">
                    <a:lumMod val="50000"/>
                  </a:srgbClr>
                </a:solidFill>
              </a:rPr>
              <a:t>Animal Intrusion Detection System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F3232-067A-1204-69A0-0D1109F6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pPr/>
              <a:t>14</a:t>
            </a:fld>
            <a:endParaRPr lang="en-IN" dirty="0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0627D8-8D97-429B-A0A1-B7E49A8EC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168" y="1960392"/>
            <a:ext cx="5861277" cy="43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8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64D-88AC-4C07-BDEE-FCBD3F8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421"/>
            <a:ext cx="10515600" cy="732155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11. Conclusion</a:t>
            </a:r>
            <a:endParaRPr lang="en-IN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DB4-D9E2-448D-9E4C-1D3486B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831" y="6356351"/>
            <a:ext cx="4892511" cy="365119"/>
          </a:xfrm>
        </p:spPr>
        <p:txBody>
          <a:bodyPr/>
          <a:lstStyle/>
          <a:p>
            <a:r>
              <a:rPr lang="en-IN" dirty="0"/>
              <a:t>Animal Intrusion Detection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328F-86E4-4DED-9344-B81C2F0E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15</a:t>
            </a:fld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F03D51-69DA-7BB7-C505-9DF6264CA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100"/>
            <a:ext cx="8189068" cy="29971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sz="2000" dirty="0"/>
          </a:p>
          <a:p>
            <a:pPr algn="just"/>
            <a:r>
              <a:rPr lang="en-IN" sz="2000" dirty="0"/>
              <a:t>Successful animal detection with our model</a:t>
            </a:r>
          </a:p>
          <a:p>
            <a:pPr algn="just"/>
            <a:r>
              <a:rPr lang="en-IN" sz="2000" dirty="0"/>
              <a:t>Real time Intra process communication between detection system, alert microservice and user interface(UI) </a:t>
            </a:r>
          </a:p>
          <a:p>
            <a:pPr algn="just"/>
            <a:r>
              <a:rPr lang="en-IN" sz="2000" dirty="0"/>
              <a:t>Trigger alert to inhabitants on Animal Detection with low latency</a:t>
            </a:r>
          </a:p>
          <a:p>
            <a:pPr algn="just"/>
            <a:r>
              <a:rPr lang="en-IN" sz="2000" dirty="0"/>
              <a:t>Improved intrusion detection methodology as compared to 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762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64D-88AC-4C07-BDEE-FCBD3F8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21"/>
            <a:ext cx="10515600" cy="732155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12. References and Bibliography</a:t>
            </a:r>
            <a:endParaRPr lang="en-IN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DB4-D9E2-448D-9E4C-1D3486B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Animal Intrusion Detection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328F-86E4-4DED-9344-B81C2F0E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16</a:t>
            </a:fld>
            <a:endParaRPr lang="en-IN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E01D151-3A3D-6A96-45A8-7526EEC7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77" y="1847850"/>
            <a:ext cx="10515600" cy="3562350"/>
          </a:xfrm>
        </p:spPr>
        <p:txBody>
          <a:bodyPr>
            <a:noAutofit/>
          </a:bodyPr>
          <a:lstStyle/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Sajithra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Varun, S., and G. Nagarajan. "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DeepAID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 design of smart animal intrusion detection and classification using deep hybrid neural networks." Soft Computing (2023): 1-12.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Kahlon, Gursimran Singh, et al. "An intelligent framework to detect and generate alert while cattle lying on road in dangerous states using surveillance videos." Multimedia Tools and Applications (2023): 1-19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Vatsavayi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Valli Kumari, and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Nagaraju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Andavarapu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"Identification and classification of wild animals from video sequences using hybrid deep residual convolutional neural network." Multimedia Tools and Applications 81.23 (2022): 33335-33360.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Velliangiri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S., and P. Karthikeyan. "Hybrid optimization scheme for intrusion detection using considerable feature selection." Neural Computing and Applications 32 (2020): 7925-7939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733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45A5-2719-427A-A4A6-27B637962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1408337"/>
            <a:ext cx="11724640" cy="2912755"/>
          </a:xfrm>
        </p:spPr>
        <p:txBody>
          <a:bodyPr>
            <a:noAutofit/>
          </a:bodyPr>
          <a:lstStyle/>
          <a:p>
            <a:pPr algn="ctr"/>
            <a:r>
              <a:rPr lang="en-US" sz="12800" b="1" dirty="0">
                <a:solidFill>
                  <a:schemeClr val="accent5">
                    <a:lumMod val="50000"/>
                  </a:schemeClr>
                </a:solidFill>
                <a:latin typeface="Digital-7" panose="02000000000000000000" pitchFamily="2" charset="0"/>
              </a:rPr>
              <a:t>THANK YOU</a:t>
            </a:r>
            <a:endParaRPr lang="en-IN" sz="1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4627B-5017-47EE-8AEA-D5626A97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Animal Intrusion Detection System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509AD-C296-4293-A50D-FEF183DF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17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5BCAB-3C7B-4584-B5CD-E5482D1C0F17}"/>
              </a:ext>
            </a:extLst>
          </p:cNvPr>
          <p:cNvSpPr txBox="1"/>
          <p:nvPr/>
        </p:nvSpPr>
        <p:spPr>
          <a:xfrm>
            <a:off x="994410" y="3921131"/>
            <a:ext cx="1020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IN" sz="40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009DD7-FB9A-FDC4-CBF3-34B4B8A8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410" y="3838868"/>
            <a:ext cx="10515600" cy="251748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214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551E7-7914-461B-AC14-41A21770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3131"/>
            <a:ext cx="10515600" cy="74632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CONTENTS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AD63E-6742-4816-93D8-808CDD73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144" y="1469754"/>
            <a:ext cx="8191656" cy="46071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Literature Review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Methodology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Flowchart/Pseudocode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Flow Diagram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Results and Discussion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Screengrabs of Project Environment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N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References and Bibliography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EF1EB-4DF3-4898-882D-28014E6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Animal Intrusion Detection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F8E79-7805-4E99-9C8D-509E2C51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710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64D-88AC-4C07-BDEE-FCBD3F8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421"/>
            <a:ext cx="10515600" cy="732155"/>
          </a:xfrm>
        </p:spPr>
        <p:txBody>
          <a:bodyPr/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1. Introduction</a:t>
            </a:r>
            <a:endParaRPr lang="en-IN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DB4-D9E2-448D-9E4C-1D3486B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Animal Intrusion Detection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328F-86E4-4DED-9344-B81C2F0E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3</a:t>
            </a:fld>
            <a:endParaRPr lang="en-IN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71B97F1-6BCF-D2A1-2630-DCB63F90D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390" y="1994354"/>
            <a:ext cx="10515600" cy="3272971"/>
          </a:xfrm>
        </p:spPr>
        <p:txBody>
          <a:bodyPr>
            <a:normAutofit/>
          </a:bodyPr>
          <a:lstStyle/>
          <a:p>
            <a:pPr algn="just">
              <a:buClr>
                <a:schemeClr val="accent5">
                  <a:lumMod val="50000"/>
                </a:schemeClr>
              </a:buClr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Stream based Animal Intrusion Detection System(AIDS) with microservice architecture and implementation of remote based IoT system</a:t>
            </a:r>
          </a:p>
          <a:p>
            <a:pPr algn="just">
              <a:buClr>
                <a:schemeClr val="accent5">
                  <a:lumMod val="50000"/>
                </a:schemeClr>
              </a:buClr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and inferencing algorithms aligning to wildlife environments</a:t>
            </a:r>
          </a:p>
          <a:p>
            <a:pPr algn="just">
              <a:buClr>
                <a:schemeClr val="accent5">
                  <a:lumMod val="50000"/>
                </a:schemeClr>
              </a:buClr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object detection algorithms failed to give satisfactory confidence in wildlife environments resulting to inefficient real time intrusion detection</a:t>
            </a:r>
          </a:p>
          <a:p>
            <a:pPr algn="just">
              <a:buClr>
                <a:schemeClr val="accent5">
                  <a:lumMod val="50000"/>
                </a:schemeClr>
              </a:buClr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inferencing using CNN over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GoCV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to get accurate real time results and RESTful communication for alert systems </a:t>
            </a:r>
          </a:p>
        </p:txBody>
      </p:sp>
    </p:spTree>
    <p:extLst>
      <p:ext uri="{BB962C8B-B14F-4D97-AF65-F5344CB8AC3E}">
        <p14:creationId xmlns:p14="http://schemas.microsoft.com/office/powerpoint/2010/main" val="2495728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64D-88AC-4C07-BDEE-FCBD3F8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421"/>
            <a:ext cx="10515600" cy="732155"/>
          </a:xfrm>
        </p:spPr>
        <p:txBody>
          <a:bodyPr/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2. Literature Review</a:t>
            </a:r>
            <a:endParaRPr lang="en-IN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DB4-D9E2-448D-9E4C-1D3486B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Animal Intrusion Detection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328F-86E4-4DED-9344-B81C2F0E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950" y="6356350"/>
            <a:ext cx="323850" cy="365125"/>
          </a:xfrm>
        </p:spPr>
        <p:txBody>
          <a:bodyPr/>
          <a:lstStyle/>
          <a:p>
            <a:fld id="{DDF44886-479B-4F23-9C6D-A3DC45C8D44E}" type="slidenum">
              <a:rPr lang="en-IN" smtClean="0"/>
              <a:t>4</a:t>
            </a:fld>
            <a:endParaRPr lang="en-IN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8237152B-184C-0987-6468-3C0E6CD55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53653"/>
              </p:ext>
            </p:extLst>
          </p:nvPr>
        </p:nvGraphicFramePr>
        <p:xfrm>
          <a:off x="441961" y="1715995"/>
          <a:ext cx="11308078" cy="33951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12005806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86868681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val="3028998481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val="2682969301"/>
                    </a:ext>
                  </a:extLst>
                </a:gridCol>
                <a:gridCol w="2523067">
                  <a:extLst>
                    <a:ext uri="{9D8B030D-6E8A-4147-A177-3AD203B41FA5}">
                      <a16:colId xmlns:a16="http://schemas.microsoft.com/office/drawing/2014/main" val="43647106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21131371"/>
                    </a:ext>
                  </a:extLst>
                </a:gridCol>
                <a:gridCol w="2076711">
                  <a:extLst>
                    <a:ext uri="{9D8B030D-6E8A-4147-A177-3AD203B41FA5}">
                      <a16:colId xmlns:a16="http://schemas.microsoft.com/office/drawing/2014/main" val="2890222878"/>
                    </a:ext>
                  </a:extLst>
                </a:gridCol>
              </a:tblGrid>
              <a:tr h="46903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Ref.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Publisher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Author(s)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Model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837380"/>
                  </a:ext>
                </a:extLst>
              </a:tr>
              <a:tr h="44953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</a:t>
                      </a:r>
                      <a:r>
                        <a:rPr lang="en-US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Sajithra</a:t>
                      </a:r>
                      <a:r>
                        <a:rPr lang="en-US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Varun et al.</a:t>
                      </a:r>
                      <a:endParaRPr lang="en-IN" sz="1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Deep-CNN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Animal intrusion detection and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suitable when animal is partially hidden in bushes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593921"/>
                  </a:ext>
                </a:extLst>
              </a:tr>
              <a:tr h="44953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 Singh Kahlon et al.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 detect and generate alert using surveillance videos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adaptability to new 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542438"/>
                  </a:ext>
                </a:extLst>
              </a:tr>
              <a:tr h="44953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Valli Kumari </a:t>
                      </a:r>
                      <a:r>
                        <a:rPr lang="en-IN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Vatsavayi</a:t>
                      </a:r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DRCNN-TSOA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Remove unwanted noise from each video frame using Fast Average </a:t>
                      </a:r>
                      <a:r>
                        <a:rPr lang="en-IN" sz="14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Peer Group Filter</a:t>
                      </a:r>
                      <a:endParaRPr lang="en-IN" sz="1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not efficient for detection of animals in nonavailability of light in surroundings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4649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</a:t>
                      </a:r>
                      <a:r>
                        <a:rPr lang="en-IN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Velliangiri</a:t>
                      </a:r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Intrusion Detection using considerable feature selection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detection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285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068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64D-88AC-4C07-BDEE-FCBD3F8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421"/>
            <a:ext cx="10515600" cy="732155"/>
          </a:xfrm>
        </p:spPr>
        <p:txBody>
          <a:bodyPr/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3. Motivation</a:t>
            </a:r>
            <a:endParaRPr lang="en-IN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DB4-D9E2-448D-9E4C-1D3486B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Animal Intrusion Detection System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328F-86E4-4DED-9344-B81C2F0E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5</a:t>
            </a:fld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F03D51-69DA-7BB7-C505-9DF6264CA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1225"/>
            <a:ext cx="8850549" cy="2612528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 in Food Security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prevent harm from animal entry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 suffer injury when people tackle voluntarily, or they are caught up in risky human activities in these occurrences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Notifying neighbouring inhabitants about intrusion</a:t>
            </a:r>
          </a:p>
        </p:txBody>
      </p:sp>
    </p:spTree>
    <p:extLst>
      <p:ext uri="{BB962C8B-B14F-4D97-AF65-F5344CB8AC3E}">
        <p14:creationId xmlns:p14="http://schemas.microsoft.com/office/powerpoint/2010/main" val="417788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64D-88AC-4C07-BDEE-FCBD3F8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421"/>
            <a:ext cx="10515600" cy="732155"/>
          </a:xfrm>
        </p:spPr>
        <p:txBody>
          <a:bodyPr/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4. Objective</a:t>
            </a:r>
            <a:endParaRPr lang="en-IN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DB4-D9E2-448D-9E4C-1D3486B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Animal Intrusion Detection System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328F-86E4-4DED-9344-B81C2F0E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6</a:t>
            </a:fld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F03D51-69DA-7BB7-C505-9DF6264CA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1225"/>
            <a:ext cx="9747738" cy="2857590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efficient and accurate Animal Intrusion Detection System(A.I.D.S.) which is crucial for various domains, including wildlife conservation , agricultural protection and  urban security.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YOLOv4 +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GoCV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GoLang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address the challenge of detecting and monitoring animal intrusions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detected, the system generates real-time alert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92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64D-88AC-4C07-BDEE-FCBD3F8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421"/>
            <a:ext cx="10515600" cy="732155"/>
          </a:xfrm>
        </p:spPr>
        <p:txBody>
          <a:bodyPr/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5. Methodology</a:t>
            </a:r>
            <a:endParaRPr lang="en-IN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DB4-D9E2-448D-9E4C-1D3486B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Animal Intrusion Detection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328F-86E4-4DED-9344-B81C2F0E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7</a:t>
            </a:fld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F03D51-69DA-7BB7-C505-9DF6264CA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2460"/>
            <a:ext cx="10515600" cy="3326859"/>
          </a:xfrm>
        </p:spPr>
        <p:txBody>
          <a:bodyPr>
            <a:normAutofit/>
          </a:bodyPr>
          <a:lstStyle/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Deep stream inspired pipeline enabling different engines like capturing streams, decoding , scaling , detection and classification, on screen display(OSD) and output. </a:t>
            </a:r>
          </a:p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using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GoCV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(OpenCV library for Golang)</a:t>
            </a:r>
          </a:p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algorithm: YOLOv4</a:t>
            </a:r>
          </a:p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 built in Golang and Echo v4 for alert generation and event persistence</a:t>
            </a:r>
          </a:p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user interface built in ReactJS</a:t>
            </a:r>
          </a:p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between components of AIDS happens using REST APIs</a:t>
            </a:r>
          </a:p>
        </p:txBody>
      </p:sp>
    </p:spTree>
    <p:extLst>
      <p:ext uri="{BB962C8B-B14F-4D97-AF65-F5344CB8AC3E}">
        <p14:creationId xmlns:p14="http://schemas.microsoft.com/office/powerpoint/2010/main" val="53100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D2287-E8DD-00A9-400D-B26A4A35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2577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6. Project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92497-AC18-D837-39ED-51D55AF5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4472C4">
                    <a:lumMod val="50000"/>
                  </a:srgbClr>
                </a:solidFill>
              </a:rPr>
              <a:t>Animal Intrusion Detection System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504BF-5301-54CA-1B0D-C6D39D14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pPr/>
              <a:t>8</a:t>
            </a:fld>
            <a:endParaRPr lang="en-IN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574FA29-FE24-CEE4-58F3-8D0A37C9E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70" y="911938"/>
            <a:ext cx="2305449" cy="5447573"/>
          </a:xfr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01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64D-88AC-4C07-BDEE-FCBD3F84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421"/>
            <a:ext cx="10515600" cy="732155"/>
          </a:xfrm>
        </p:spPr>
        <p:txBody>
          <a:bodyPr/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7. System Design</a:t>
            </a:r>
            <a:endParaRPr lang="en-IN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CDB4-D9E2-448D-9E4C-1D3486BC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Animal Intrusion Detection System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328F-86E4-4DED-9344-B81C2F0E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4886-479B-4F23-9C6D-A3DC45C8D44E}" type="slidenum">
              <a:rPr lang="en-IN" smtClean="0"/>
              <a:t>9</a:t>
            </a:fld>
            <a:endParaRPr lang="en-IN"/>
          </a:p>
        </p:txBody>
      </p:sp>
      <p:pic>
        <p:nvPicPr>
          <p:cNvPr id="4" name="Content Placeholder 3" descr="A picture containing text, screenshot, diagram">
            <a:extLst>
              <a:ext uri="{FF2B5EF4-FFF2-40B4-BE49-F238E27FC236}">
                <a16:creationId xmlns:a16="http://schemas.microsoft.com/office/drawing/2014/main" id="{2684AB76-FA3F-F426-0E48-CF2943DE9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72" y="1764848"/>
            <a:ext cx="10515600" cy="4581773"/>
          </a:xfr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8227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6912</TotalTime>
  <Words>898</Words>
  <Application>Microsoft Office PowerPoint</Application>
  <PresentationFormat>Widescreen</PresentationFormat>
  <Paragraphs>159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Digital-7</vt:lpstr>
      <vt:lpstr>Nunito</vt:lpstr>
      <vt:lpstr>Poppins</vt:lpstr>
      <vt:lpstr>Times New Roman</vt:lpstr>
      <vt:lpstr>Verdana</vt:lpstr>
      <vt:lpstr>Office Theme</vt:lpstr>
      <vt:lpstr>PowerPoint Presentation</vt:lpstr>
      <vt:lpstr>CONTENTS</vt:lpstr>
      <vt:lpstr>1. Introduction</vt:lpstr>
      <vt:lpstr>2. Literature Review</vt:lpstr>
      <vt:lpstr>3. Motivation</vt:lpstr>
      <vt:lpstr>4. Objective</vt:lpstr>
      <vt:lpstr>5. Methodology</vt:lpstr>
      <vt:lpstr>6. Project Flow</vt:lpstr>
      <vt:lpstr>7. System Design</vt:lpstr>
      <vt:lpstr>8. Data Flow Diagram(DFD) </vt:lpstr>
      <vt:lpstr>PowerPoint Presentation</vt:lpstr>
      <vt:lpstr>9. Results and Discussion</vt:lpstr>
      <vt:lpstr>10. Screengrabs of Running Project Environment</vt:lpstr>
      <vt:lpstr>Live Demonstration(Detection + Alert)</vt:lpstr>
      <vt:lpstr>11. Conclusion</vt:lpstr>
      <vt:lpstr>12. References and Bibliography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Satyabrat Sahoo</dc:creator>
  <cp:lastModifiedBy>Siddharth Priyadarshi</cp:lastModifiedBy>
  <cp:revision>608</cp:revision>
  <cp:lastPrinted>2023-06-06T20:44:04Z</cp:lastPrinted>
  <dcterms:created xsi:type="dcterms:W3CDTF">2021-09-09T04:14:59Z</dcterms:created>
  <dcterms:modified xsi:type="dcterms:W3CDTF">2023-06-07T03:56:37Z</dcterms:modified>
</cp:coreProperties>
</file>